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3" r:id="rId2"/>
    <p:sldId id="308" r:id="rId3"/>
    <p:sldId id="312" r:id="rId4"/>
    <p:sldId id="263" r:id="rId5"/>
    <p:sldId id="322" r:id="rId6"/>
    <p:sldId id="281" r:id="rId7"/>
    <p:sldId id="309" r:id="rId8"/>
    <p:sldId id="290" r:id="rId9"/>
    <p:sldId id="317" r:id="rId10"/>
    <p:sldId id="310" r:id="rId11"/>
    <p:sldId id="311" r:id="rId12"/>
    <p:sldId id="315" r:id="rId13"/>
    <p:sldId id="316" r:id="rId14"/>
    <p:sldId id="321" r:id="rId15"/>
    <p:sldId id="319" r:id="rId16"/>
    <p:sldId id="320" r:id="rId17"/>
    <p:sldId id="318" r:id="rId1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62" d="100"/>
          <a:sy n="162" d="100"/>
        </p:scale>
        <p:origin x="138" y="4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338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125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2601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014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1448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581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3142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930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641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7764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76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152B22-75C7-49AE-A2BF-B0511F690421}" type="datetimeFigureOut">
              <a:rPr lang="ko-KR" altLang="en-US" smtClean="0"/>
              <a:t>2018-10-14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82428-F65B-4D9D-8260-B55D7BE1C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567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evicemart.co.kr/goods/list.php?category=001006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 smtClean="0"/>
              <a:t>마이크로프로세서 및 실습</a:t>
            </a:r>
            <a:endParaRPr lang="ko-KR" altLang="en-US" b="1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794685"/>
            <a:ext cx="6858000" cy="1241822"/>
          </a:xfrm>
        </p:spPr>
        <p:txBody>
          <a:bodyPr>
            <a:normAutofit/>
          </a:bodyPr>
          <a:lstStyle/>
          <a:p>
            <a:r>
              <a:rPr lang="ko-KR" altLang="en-US" sz="1350" b="1" dirty="0"/>
              <a:t>한국기술교육대학교 컴퓨터공학부</a:t>
            </a:r>
            <a:endParaRPr lang="en-US" altLang="ko-KR" sz="1350" b="1" dirty="0"/>
          </a:p>
          <a:p>
            <a:r>
              <a:rPr lang="ko-KR" altLang="en-US" sz="1350" b="1" dirty="0"/>
              <a:t>마이크로프로세서 응용 및 실습 </a:t>
            </a:r>
            <a:endParaRPr lang="en-US" altLang="ko-KR" sz="1350" b="1" dirty="0"/>
          </a:p>
          <a:p>
            <a:endParaRPr lang="ko-KR" altLang="en-US" sz="1350" b="1" dirty="0"/>
          </a:p>
        </p:txBody>
      </p:sp>
      <p:pic>
        <p:nvPicPr>
          <p:cNvPr id="4" name="Picture 2" descr="log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005" b="5742"/>
          <a:stretch/>
        </p:blipFill>
        <p:spPr bwMode="auto">
          <a:xfrm>
            <a:off x="4506686" y="5089442"/>
            <a:ext cx="1994065" cy="789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33" y="4880263"/>
            <a:ext cx="1870643" cy="112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41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496" y="116632"/>
            <a:ext cx="6085332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ko-KR" altLang="en-US" dirty="0" smtClean="0"/>
              <a:t>왜 마이크로프로세서와 회로와 </a:t>
            </a:r>
            <a:r>
              <a:rPr lang="en-US" altLang="ko-KR" dirty="0" smtClean="0"/>
              <a:t>GND</a:t>
            </a:r>
            <a:r>
              <a:rPr lang="ko-KR" altLang="en-US" dirty="0" smtClean="0"/>
              <a:t>를 연결해야 하는가</a:t>
            </a:r>
            <a:r>
              <a:rPr lang="en-US" altLang="ko-KR" dirty="0" smtClean="0"/>
              <a:t>?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9" t="45455" r="18211" b="12059"/>
          <a:stretch/>
        </p:blipFill>
        <p:spPr bwMode="auto">
          <a:xfrm>
            <a:off x="683568" y="929680"/>
            <a:ext cx="7967464" cy="3269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45378" y="4653136"/>
            <a:ext cx="8591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전류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전</a:t>
            </a:r>
            <a:r>
              <a:rPr lang="ko-KR" altLang="en-US" dirty="0"/>
              <a:t>위</a:t>
            </a:r>
            <a:r>
              <a:rPr lang="ko-KR" altLang="en-US" dirty="0" smtClean="0"/>
              <a:t>차에 </a:t>
            </a:r>
            <a:r>
              <a:rPr lang="ko-KR" altLang="en-US" dirty="0" smtClean="0"/>
              <a:t>의해 흐르는 전하</a:t>
            </a:r>
            <a:endParaRPr lang="en-US" altLang="ko-KR" dirty="0" smtClean="0"/>
          </a:p>
          <a:p>
            <a:r>
              <a:rPr lang="ko-KR" altLang="en-US" dirty="0" smtClean="0"/>
              <a:t>즉</a:t>
            </a:r>
            <a:r>
              <a:rPr lang="en-US" altLang="ko-KR" dirty="0"/>
              <a:t> </a:t>
            </a:r>
            <a:r>
              <a:rPr lang="ko-KR" altLang="en-US" dirty="0" smtClean="0"/>
              <a:t>전류는</a:t>
            </a:r>
            <a:r>
              <a:rPr lang="en-US" altLang="ko-KR" dirty="0" smtClean="0"/>
              <a:t> </a:t>
            </a:r>
            <a:r>
              <a:rPr lang="ko-KR" altLang="en-US" dirty="0" smtClean="0"/>
              <a:t>전압이 높은 곳에서 낮은 곳으로 흐릅니다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70959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496" y="116632"/>
            <a:ext cx="6085332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ko-KR" altLang="en-US" dirty="0" smtClean="0"/>
              <a:t>왜 마이크로프로세서와 회로와 </a:t>
            </a:r>
            <a:r>
              <a:rPr lang="en-US" altLang="ko-KR" dirty="0" smtClean="0"/>
              <a:t>GND</a:t>
            </a:r>
            <a:r>
              <a:rPr lang="ko-KR" altLang="en-US" dirty="0" smtClean="0"/>
              <a:t>를 연결해야 하는가</a:t>
            </a:r>
            <a:r>
              <a:rPr lang="en-US" altLang="ko-KR" dirty="0" smtClean="0"/>
              <a:t>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95736" y="1916832"/>
            <a:ext cx="8591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두개의</a:t>
            </a:r>
            <a:r>
              <a:rPr lang="ko-KR" altLang="en-US" dirty="0" smtClean="0"/>
              <a:t> 회로에서 흐르는 전류의 양은 같을까요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</p:txBody>
      </p:sp>
      <p:grpSp>
        <p:nvGrpSpPr>
          <p:cNvPr id="11" name="그룹 10"/>
          <p:cNvGrpSpPr/>
          <p:nvPr/>
        </p:nvGrpSpPr>
        <p:grpSpPr>
          <a:xfrm>
            <a:off x="441732" y="1350060"/>
            <a:ext cx="368424" cy="2311876"/>
            <a:chOff x="806376" y="980728"/>
            <a:chExt cx="368424" cy="2311876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971600" y="1124744"/>
              <a:ext cx="0" cy="20162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>
            <a:xfrm>
              <a:off x="806376" y="3153668"/>
              <a:ext cx="36842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>
              <a:off x="876207" y="3231644"/>
              <a:ext cx="22876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931892" y="3292604"/>
              <a:ext cx="11739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타원 7"/>
            <p:cNvSpPr/>
            <p:nvPr/>
          </p:nvSpPr>
          <p:spPr>
            <a:xfrm>
              <a:off x="922452" y="980728"/>
              <a:ext cx="113737" cy="14401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619672" y="1346250"/>
            <a:ext cx="368424" cy="2311876"/>
            <a:chOff x="806376" y="980728"/>
            <a:chExt cx="368424" cy="2311876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971600" y="1124744"/>
              <a:ext cx="0" cy="20162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>
            <a:xfrm>
              <a:off x="806376" y="3153668"/>
              <a:ext cx="36842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876207" y="3231644"/>
              <a:ext cx="22876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931892" y="3292604"/>
              <a:ext cx="11739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타원 17"/>
            <p:cNvSpPr/>
            <p:nvPr/>
          </p:nvSpPr>
          <p:spPr>
            <a:xfrm>
              <a:off x="922452" y="980728"/>
              <a:ext cx="113737" cy="14401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23528" y="908720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10V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95536" y="3645024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5V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581572" y="908720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5V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619672" y="3645024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0V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31820" y="4437112"/>
            <a:ext cx="85911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즉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마이크로프로세서도 기준 </a:t>
            </a:r>
            <a:r>
              <a:rPr lang="en-US" altLang="ko-KR" dirty="0" smtClean="0"/>
              <a:t>GND</a:t>
            </a:r>
            <a:r>
              <a:rPr lang="ko-KR" altLang="en-US" dirty="0" smtClean="0"/>
              <a:t>를 정하지 않으면</a:t>
            </a:r>
            <a:r>
              <a:rPr lang="en-US" altLang="ko-KR" dirty="0" smtClean="0"/>
              <a:t>, </a:t>
            </a:r>
          </a:p>
          <a:p>
            <a:endParaRPr lang="en-US" altLang="ko-KR" dirty="0"/>
          </a:p>
          <a:p>
            <a:r>
              <a:rPr lang="ko-KR" altLang="en-US" dirty="0" smtClean="0"/>
              <a:t>내가 예상하는 </a:t>
            </a:r>
            <a:r>
              <a:rPr lang="ko-KR" altLang="en-US" dirty="0" err="1" smtClean="0"/>
              <a:t>전압차가</a:t>
            </a:r>
            <a:r>
              <a:rPr lang="ko-KR" altLang="en-US" dirty="0" smtClean="0"/>
              <a:t> 맞지 않아서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내가 원하는 </a:t>
            </a:r>
            <a:r>
              <a:rPr lang="en-US" altLang="ko-KR" dirty="0" smtClean="0"/>
              <a:t>ADC</a:t>
            </a:r>
            <a:r>
              <a:rPr lang="ko-KR" altLang="en-US" dirty="0" smtClean="0"/>
              <a:t>값 등을 얻을 수가 없습니다</a:t>
            </a:r>
            <a:r>
              <a:rPr lang="en-US" altLang="ko-KR" dirty="0" smtClean="0"/>
              <a:t>!!</a:t>
            </a:r>
          </a:p>
          <a:p>
            <a:endParaRPr lang="en-US" altLang="ko-KR" dirty="0"/>
          </a:p>
          <a:p>
            <a:r>
              <a:rPr lang="ko-KR" altLang="en-US" dirty="0" smtClean="0"/>
              <a:t>즉 마이크로프로세서와 전체 회로의 </a:t>
            </a:r>
            <a:r>
              <a:rPr lang="en-US" altLang="ko-KR" dirty="0" smtClean="0"/>
              <a:t>GND</a:t>
            </a:r>
            <a:r>
              <a:rPr lang="ko-KR" altLang="en-US" dirty="0" smtClean="0"/>
              <a:t>는 같아야 한다는 의미입니다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sp>
        <p:nvSpPr>
          <p:cNvPr id="19" name="직사각형 18"/>
          <p:cNvSpPr/>
          <p:nvPr/>
        </p:nvSpPr>
        <p:spPr>
          <a:xfrm>
            <a:off x="1583668" y="2032680"/>
            <a:ext cx="440432" cy="721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1657786" y="2045380"/>
            <a:ext cx="254219" cy="736600"/>
          </a:xfrm>
          <a:custGeom>
            <a:avLst/>
            <a:gdLst>
              <a:gd name="connsiteX0" fmla="*/ 114300 w 254219"/>
              <a:gd name="connsiteY0" fmla="*/ 0 h 736600"/>
              <a:gd name="connsiteX1" fmla="*/ 184150 w 254219"/>
              <a:gd name="connsiteY1" fmla="*/ 38100 h 736600"/>
              <a:gd name="connsiteX2" fmla="*/ 203200 w 254219"/>
              <a:gd name="connsiteY2" fmla="*/ 57150 h 736600"/>
              <a:gd name="connsiteX3" fmla="*/ 241300 w 254219"/>
              <a:gd name="connsiteY3" fmla="*/ 82550 h 736600"/>
              <a:gd name="connsiteX4" fmla="*/ 254000 w 254219"/>
              <a:gd name="connsiteY4" fmla="*/ 101600 h 736600"/>
              <a:gd name="connsiteX5" fmla="*/ 234950 w 254219"/>
              <a:gd name="connsiteY5" fmla="*/ 107950 h 736600"/>
              <a:gd name="connsiteX6" fmla="*/ 215900 w 254219"/>
              <a:gd name="connsiteY6" fmla="*/ 127000 h 736600"/>
              <a:gd name="connsiteX7" fmla="*/ 196850 w 254219"/>
              <a:gd name="connsiteY7" fmla="*/ 133350 h 736600"/>
              <a:gd name="connsiteX8" fmla="*/ 158750 w 254219"/>
              <a:gd name="connsiteY8" fmla="*/ 158750 h 736600"/>
              <a:gd name="connsiteX9" fmla="*/ 120650 w 254219"/>
              <a:gd name="connsiteY9" fmla="*/ 165100 h 736600"/>
              <a:gd name="connsiteX10" fmla="*/ 101600 w 254219"/>
              <a:gd name="connsiteY10" fmla="*/ 171450 h 736600"/>
              <a:gd name="connsiteX11" fmla="*/ 63500 w 254219"/>
              <a:gd name="connsiteY11" fmla="*/ 196850 h 736600"/>
              <a:gd name="connsiteX12" fmla="*/ 69850 w 254219"/>
              <a:gd name="connsiteY12" fmla="*/ 215900 h 736600"/>
              <a:gd name="connsiteX13" fmla="*/ 95250 w 254219"/>
              <a:gd name="connsiteY13" fmla="*/ 222250 h 736600"/>
              <a:gd name="connsiteX14" fmla="*/ 133350 w 254219"/>
              <a:gd name="connsiteY14" fmla="*/ 234950 h 736600"/>
              <a:gd name="connsiteX15" fmla="*/ 171450 w 254219"/>
              <a:gd name="connsiteY15" fmla="*/ 247650 h 736600"/>
              <a:gd name="connsiteX16" fmla="*/ 190500 w 254219"/>
              <a:gd name="connsiteY16" fmla="*/ 254000 h 736600"/>
              <a:gd name="connsiteX17" fmla="*/ 228600 w 254219"/>
              <a:gd name="connsiteY17" fmla="*/ 279400 h 736600"/>
              <a:gd name="connsiteX18" fmla="*/ 241300 w 254219"/>
              <a:gd name="connsiteY18" fmla="*/ 298450 h 736600"/>
              <a:gd name="connsiteX19" fmla="*/ 209550 w 254219"/>
              <a:gd name="connsiteY19" fmla="*/ 323850 h 736600"/>
              <a:gd name="connsiteX20" fmla="*/ 171450 w 254219"/>
              <a:gd name="connsiteY20" fmla="*/ 349250 h 736600"/>
              <a:gd name="connsiteX21" fmla="*/ 133350 w 254219"/>
              <a:gd name="connsiteY21" fmla="*/ 374650 h 736600"/>
              <a:gd name="connsiteX22" fmla="*/ 95250 w 254219"/>
              <a:gd name="connsiteY22" fmla="*/ 400050 h 736600"/>
              <a:gd name="connsiteX23" fmla="*/ 76200 w 254219"/>
              <a:gd name="connsiteY23" fmla="*/ 412750 h 736600"/>
              <a:gd name="connsiteX24" fmla="*/ 63500 w 254219"/>
              <a:gd name="connsiteY24" fmla="*/ 431800 h 736600"/>
              <a:gd name="connsiteX25" fmla="*/ 82550 w 254219"/>
              <a:gd name="connsiteY25" fmla="*/ 444500 h 736600"/>
              <a:gd name="connsiteX26" fmla="*/ 101600 w 254219"/>
              <a:gd name="connsiteY26" fmla="*/ 450850 h 736600"/>
              <a:gd name="connsiteX27" fmla="*/ 152400 w 254219"/>
              <a:gd name="connsiteY27" fmla="*/ 463550 h 736600"/>
              <a:gd name="connsiteX28" fmla="*/ 171450 w 254219"/>
              <a:gd name="connsiteY28" fmla="*/ 469900 h 736600"/>
              <a:gd name="connsiteX29" fmla="*/ 222250 w 254219"/>
              <a:gd name="connsiteY29" fmla="*/ 482600 h 736600"/>
              <a:gd name="connsiteX30" fmla="*/ 190500 w 254219"/>
              <a:gd name="connsiteY30" fmla="*/ 539750 h 736600"/>
              <a:gd name="connsiteX31" fmla="*/ 133350 w 254219"/>
              <a:gd name="connsiteY31" fmla="*/ 565150 h 736600"/>
              <a:gd name="connsiteX32" fmla="*/ 114300 w 254219"/>
              <a:gd name="connsiteY32" fmla="*/ 571500 h 736600"/>
              <a:gd name="connsiteX33" fmla="*/ 76200 w 254219"/>
              <a:gd name="connsiteY33" fmla="*/ 596900 h 736600"/>
              <a:gd name="connsiteX34" fmla="*/ 19050 w 254219"/>
              <a:gd name="connsiteY34" fmla="*/ 622300 h 736600"/>
              <a:gd name="connsiteX35" fmla="*/ 0 w 254219"/>
              <a:gd name="connsiteY35" fmla="*/ 628650 h 736600"/>
              <a:gd name="connsiteX36" fmla="*/ 19050 w 254219"/>
              <a:gd name="connsiteY36" fmla="*/ 641350 h 736600"/>
              <a:gd name="connsiteX37" fmla="*/ 38100 w 254219"/>
              <a:gd name="connsiteY37" fmla="*/ 647700 h 736600"/>
              <a:gd name="connsiteX38" fmla="*/ 76200 w 254219"/>
              <a:gd name="connsiteY38" fmla="*/ 673100 h 736600"/>
              <a:gd name="connsiteX39" fmla="*/ 95250 w 254219"/>
              <a:gd name="connsiteY39" fmla="*/ 685800 h 736600"/>
              <a:gd name="connsiteX40" fmla="*/ 139700 w 254219"/>
              <a:gd name="connsiteY40" fmla="*/ 717550 h 736600"/>
              <a:gd name="connsiteX41" fmla="*/ 146050 w 254219"/>
              <a:gd name="connsiteY41" fmla="*/ 736600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4219" h="736600">
                <a:moveTo>
                  <a:pt x="114300" y="0"/>
                </a:moveTo>
                <a:cubicBezTo>
                  <a:pt x="140480" y="10472"/>
                  <a:pt x="163001" y="16951"/>
                  <a:pt x="184150" y="38100"/>
                </a:cubicBezTo>
                <a:cubicBezTo>
                  <a:pt x="190500" y="44450"/>
                  <a:pt x="196111" y="51637"/>
                  <a:pt x="203200" y="57150"/>
                </a:cubicBezTo>
                <a:cubicBezTo>
                  <a:pt x="215248" y="66521"/>
                  <a:pt x="241300" y="82550"/>
                  <a:pt x="241300" y="82550"/>
                </a:cubicBezTo>
                <a:cubicBezTo>
                  <a:pt x="245533" y="88900"/>
                  <a:pt x="255851" y="94196"/>
                  <a:pt x="254000" y="101600"/>
                </a:cubicBezTo>
                <a:cubicBezTo>
                  <a:pt x="252377" y="108094"/>
                  <a:pt x="240519" y="104237"/>
                  <a:pt x="234950" y="107950"/>
                </a:cubicBezTo>
                <a:cubicBezTo>
                  <a:pt x="227478" y="112931"/>
                  <a:pt x="223372" y="122019"/>
                  <a:pt x="215900" y="127000"/>
                </a:cubicBezTo>
                <a:cubicBezTo>
                  <a:pt x="210331" y="130713"/>
                  <a:pt x="202701" y="130099"/>
                  <a:pt x="196850" y="133350"/>
                </a:cubicBezTo>
                <a:cubicBezTo>
                  <a:pt x="183507" y="140763"/>
                  <a:pt x="173806" y="156241"/>
                  <a:pt x="158750" y="158750"/>
                </a:cubicBezTo>
                <a:cubicBezTo>
                  <a:pt x="146050" y="160867"/>
                  <a:pt x="133219" y="162307"/>
                  <a:pt x="120650" y="165100"/>
                </a:cubicBezTo>
                <a:cubicBezTo>
                  <a:pt x="114116" y="166552"/>
                  <a:pt x="107451" y="168199"/>
                  <a:pt x="101600" y="171450"/>
                </a:cubicBezTo>
                <a:cubicBezTo>
                  <a:pt x="88257" y="178863"/>
                  <a:pt x="63500" y="196850"/>
                  <a:pt x="63500" y="196850"/>
                </a:cubicBezTo>
                <a:cubicBezTo>
                  <a:pt x="65617" y="203200"/>
                  <a:pt x="64623" y="211719"/>
                  <a:pt x="69850" y="215900"/>
                </a:cubicBezTo>
                <a:cubicBezTo>
                  <a:pt x="76665" y="221352"/>
                  <a:pt x="86891" y="219742"/>
                  <a:pt x="95250" y="222250"/>
                </a:cubicBezTo>
                <a:cubicBezTo>
                  <a:pt x="108072" y="226097"/>
                  <a:pt x="120650" y="230717"/>
                  <a:pt x="133350" y="234950"/>
                </a:cubicBezTo>
                <a:lnTo>
                  <a:pt x="171450" y="247650"/>
                </a:lnTo>
                <a:cubicBezTo>
                  <a:pt x="177800" y="249767"/>
                  <a:pt x="184931" y="250287"/>
                  <a:pt x="190500" y="254000"/>
                </a:cubicBezTo>
                <a:lnTo>
                  <a:pt x="228600" y="279400"/>
                </a:lnTo>
                <a:cubicBezTo>
                  <a:pt x="232833" y="285750"/>
                  <a:pt x="241300" y="290818"/>
                  <a:pt x="241300" y="298450"/>
                </a:cubicBezTo>
                <a:cubicBezTo>
                  <a:pt x="241300" y="320612"/>
                  <a:pt x="221445" y="317242"/>
                  <a:pt x="209550" y="323850"/>
                </a:cubicBezTo>
                <a:cubicBezTo>
                  <a:pt x="196207" y="331263"/>
                  <a:pt x="184150" y="340783"/>
                  <a:pt x="171450" y="349250"/>
                </a:cubicBezTo>
                <a:lnTo>
                  <a:pt x="133350" y="374650"/>
                </a:lnTo>
                <a:lnTo>
                  <a:pt x="95250" y="400050"/>
                </a:lnTo>
                <a:lnTo>
                  <a:pt x="76200" y="412750"/>
                </a:lnTo>
                <a:cubicBezTo>
                  <a:pt x="71967" y="419100"/>
                  <a:pt x="62003" y="424316"/>
                  <a:pt x="63500" y="431800"/>
                </a:cubicBezTo>
                <a:cubicBezTo>
                  <a:pt x="64997" y="439284"/>
                  <a:pt x="75724" y="441087"/>
                  <a:pt x="82550" y="444500"/>
                </a:cubicBezTo>
                <a:cubicBezTo>
                  <a:pt x="88537" y="447493"/>
                  <a:pt x="95142" y="449089"/>
                  <a:pt x="101600" y="450850"/>
                </a:cubicBezTo>
                <a:cubicBezTo>
                  <a:pt x="118439" y="455443"/>
                  <a:pt x="135841" y="458030"/>
                  <a:pt x="152400" y="463550"/>
                </a:cubicBezTo>
                <a:cubicBezTo>
                  <a:pt x="158750" y="465667"/>
                  <a:pt x="164992" y="468139"/>
                  <a:pt x="171450" y="469900"/>
                </a:cubicBezTo>
                <a:cubicBezTo>
                  <a:pt x="188289" y="474493"/>
                  <a:pt x="222250" y="482600"/>
                  <a:pt x="222250" y="482600"/>
                </a:cubicBezTo>
                <a:cubicBezTo>
                  <a:pt x="215633" y="502451"/>
                  <a:pt x="209215" y="527273"/>
                  <a:pt x="190500" y="539750"/>
                </a:cubicBezTo>
                <a:cubicBezTo>
                  <a:pt x="160311" y="559876"/>
                  <a:pt x="178690" y="550037"/>
                  <a:pt x="133350" y="565150"/>
                </a:cubicBezTo>
                <a:cubicBezTo>
                  <a:pt x="127000" y="567267"/>
                  <a:pt x="119869" y="567787"/>
                  <a:pt x="114300" y="571500"/>
                </a:cubicBezTo>
                <a:lnTo>
                  <a:pt x="76200" y="596900"/>
                </a:lnTo>
                <a:cubicBezTo>
                  <a:pt x="46011" y="617026"/>
                  <a:pt x="64390" y="607187"/>
                  <a:pt x="19050" y="622300"/>
                </a:cubicBezTo>
                <a:lnTo>
                  <a:pt x="0" y="628650"/>
                </a:lnTo>
                <a:cubicBezTo>
                  <a:pt x="6350" y="632883"/>
                  <a:pt x="12224" y="637937"/>
                  <a:pt x="19050" y="641350"/>
                </a:cubicBezTo>
                <a:cubicBezTo>
                  <a:pt x="25037" y="644343"/>
                  <a:pt x="32249" y="644449"/>
                  <a:pt x="38100" y="647700"/>
                </a:cubicBezTo>
                <a:cubicBezTo>
                  <a:pt x="51443" y="655113"/>
                  <a:pt x="63500" y="664633"/>
                  <a:pt x="76200" y="673100"/>
                </a:cubicBezTo>
                <a:cubicBezTo>
                  <a:pt x="82550" y="677333"/>
                  <a:pt x="89145" y="681221"/>
                  <a:pt x="95250" y="685800"/>
                </a:cubicBezTo>
                <a:cubicBezTo>
                  <a:pt x="126755" y="709429"/>
                  <a:pt x="111844" y="698979"/>
                  <a:pt x="139700" y="717550"/>
                </a:cubicBezTo>
                <a:lnTo>
                  <a:pt x="146050" y="7366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387152" y="2032680"/>
            <a:ext cx="440432" cy="7211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479846" y="2045380"/>
            <a:ext cx="254219" cy="736600"/>
          </a:xfrm>
          <a:custGeom>
            <a:avLst/>
            <a:gdLst>
              <a:gd name="connsiteX0" fmla="*/ 114300 w 254219"/>
              <a:gd name="connsiteY0" fmla="*/ 0 h 736600"/>
              <a:gd name="connsiteX1" fmla="*/ 184150 w 254219"/>
              <a:gd name="connsiteY1" fmla="*/ 38100 h 736600"/>
              <a:gd name="connsiteX2" fmla="*/ 203200 w 254219"/>
              <a:gd name="connsiteY2" fmla="*/ 57150 h 736600"/>
              <a:gd name="connsiteX3" fmla="*/ 241300 w 254219"/>
              <a:gd name="connsiteY3" fmla="*/ 82550 h 736600"/>
              <a:gd name="connsiteX4" fmla="*/ 254000 w 254219"/>
              <a:gd name="connsiteY4" fmla="*/ 101600 h 736600"/>
              <a:gd name="connsiteX5" fmla="*/ 234950 w 254219"/>
              <a:gd name="connsiteY5" fmla="*/ 107950 h 736600"/>
              <a:gd name="connsiteX6" fmla="*/ 215900 w 254219"/>
              <a:gd name="connsiteY6" fmla="*/ 127000 h 736600"/>
              <a:gd name="connsiteX7" fmla="*/ 196850 w 254219"/>
              <a:gd name="connsiteY7" fmla="*/ 133350 h 736600"/>
              <a:gd name="connsiteX8" fmla="*/ 158750 w 254219"/>
              <a:gd name="connsiteY8" fmla="*/ 158750 h 736600"/>
              <a:gd name="connsiteX9" fmla="*/ 120650 w 254219"/>
              <a:gd name="connsiteY9" fmla="*/ 165100 h 736600"/>
              <a:gd name="connsiteX10" fmla="*/ 101600 w 254219"/>
              <a:gd name="connsiteY10" fmla="*/ 171450 h 736600"/>
              <a:gd name="connsiteX11" fmla="*/ 63500 w 254219"/>
              <a:gd name="connsiteY11" fmla="*/ 196850 h 736600"/>
              <a:gd name="connsiteX12" fmla="*/ 69850 w 254219"/>
              <a:gd name="connsiteY12" fmla="*/ 215900 h 736600"/>
              <a:gd name="connsiteX13" fmla="*/ 95250 w 254219"/>
              <a:gd name="connsiteY13" fmla="*/ 222250 h 736600"/>
              <a:gd name="connsiteX14" fmla="*/ 133350 w 254219"/>
              <a:gd name="connsiteY14" fmla="*/ 234950 h 736600"/>
              <a:gd name="connsiteX15" fmla="*/ 171450 w 254219"/>
              <a:gd name="connsiteY15" fmla="*/ 247650 h 736600"/>
              <a:gd name="connsiteX16" fmla="*/ 190500 w 254219"/>
              <a:gd name="connsiteY16" fmla="*/ 254000 h 736600"/>
              <a:gd name="connsiteX17" fmla="*/ 228600 w 254219"/>
              <a:gd name="connsiteY17" fmla="*/ 279400 h 736600"/>
              <a:gd name="connsiteX18" fmla="*/ 241300 w 254219"/>
              <a:gd name="connsiteY18" fmla="*/ 298450 h 736600"/>
              <a:gd name="connsiteX19" fmla="*/ 209550 w 254219"/>
              <a:gd name="connsiteY19" fmla="*/ 323850 h 736600"/>
              <a:gd name="connsiteX20" fmla="*/ 171450 w 254219"/>
              <a:gd name="connsiteY20" fmla="*/ 349250 h 736600"/>
              <a:gd name="connsiteX21" fmla="*/ 133350 w 254219"/>
              <a:gd name="connsiteY21" fmla="*/ 374650 h 736600"/>
              <a:gd name="connsiteX22" fmla="*/ 95250 w 254219"/>
              <a:gd name="connsiteY22" fmla="*/ 400050 h 736600"/>
              <a:gd name="connsiteX23" fmla="*/ 76200 w 254219"/>
              <a:gd name="connsiteY23" fmla="*/ 412750 h 736600"/>
              <a:gd name="connsiteX24" fmla="*/ 63500 w 254219"/>
              <a:gd name="connsiteY24" fmla="*/ 431800 h 736600"/>
              <a:gd name="connsiteX25" fmla="*/ 82550 w 254219"/>
              <a:gd name="connsiteY25" fmla="*/ 444500 h 736600"/>
              <a:gd name="connsiteX26" fmla="*/ 101600 w 254219"/>
              <a:gd name="connsiteY26" fmla="*/ 450850 h 736600"/>
              <a:gd name="connsiteX27" fmla="*/ 152400 w 254219"/>
              <a:gd name="connsiteY27" fmla="*/ 463550 h 736600"/>
              <a:gd name="connsiteX28" fmla="*/ 171450 w 254219"/>
              <a:gd name="connsiteY28" fmla="*/ 469900 h 736600"/>
              <a:gd name="connsiteX29" fmla="*/ 222250 w 254219"/>
              <a:gd name="connsiteY29" fmla="*/ 482600 h 736600"/>
              <a:gd name="connsiteX30" fmla="*/ 190500 w 254219"/>
              <a:gd name="connsiteY30" fmla="*/ 539750 h 736600"/>
              <a:gd name="connsiteX31" fmla="*/ 133350 w 254219"/>
              <a:gd name="connsiteY31" fmla="*/ 565150 h 736600"/>
              <a:gd name="connsiteX32" fmla="*/ 114300 w 254219"/>
              <a:gd name="connsiteY32" fmla="*/ 571500 h 736600"/>
              <a:gd name="connsiteX33" fmla="*/ 76200 w 254219"/>
              <a:gd name="connsiteY33" fmla="*/ 596900 h 736600"/>
              <a:gd name="connsiteX34" fmla="*/ 19050 w 254219"/>
              <a:gd name="connsiteY34" fmla="*/ 622300 h 736600"/>
              <a:gd name="connsiteX35" fmla="*/ 0 w 254219"/>
              <a:gd name="connsiteY35" fmla="*/ 628650 h 736600"/>
              <a:gd name="connsiteX36" fmla="*/ 19050 w 254219"/>
              <a:gd name="connsiteY36" fmla="*/ 641350 h 736600"/>
              <a:gd name="connsiteX37" fmla="*/ 38100 w 254219"/>
              <a:gd name="connsiteY37" fmla="*/ 647700 h 736600"/>
              <a:gd name="connsiteX38" fmla="*/ 76200 w 254219"/>
              <a:gd name="connsiteY38" fmla="*/ 673100 h 736600"/>
              <a:gd name="connsiteX39" fmla="*/ 95250 w 254219"/>
              <a:gd name="connsiteY39" fmla="*/ 685800 h 736600"/>
              <a:gd name="connsiteX40" fmla="*/ 139700 w 254219"/>
              <a:gd name="connsiteY40" fmla="*/ 717550 h 736600"/>
              <a:gd name="connsiteX41" fmla="*/ 146050 w 254219"/>
              <a:gd name="connsiteY41" fmla="*/ 736600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4219" h="736600">
                <a:moveTo>
                  <a:pt x="114300" y="0"/>
                </a:moveTo>
                <a:cubicBezTo>
                  <a:pt x="140480" y="10472"/>
                  <a:pt x="163001" y="16951"/>
                  <a:pt x="184150" y="38100"/>
                </a:cubicBezTo>
                <a:cubicBezTo>
                  <a:pt x="190500" y="44450"/>
                  <a:pt x="196111" y="51637"/>
                  <a:pt x="203200" y="57150"/>
                </a:cubicBezTo>
                <a:cubicBezTo>
                  <a:pt x="215248" y="66521"/>
                  <a:pt x="241300" y="82550"/>
                  <a:pt x="241300" y="82550"/>
                </a:cubicBezTo>
                <a:cubicBezTo>
                  <a:pt x="245533" y="88900"/>
                  <a:pt x="255851" y="94196"/>
                  <a:pt x="254000" y="101600"/>
                </a:cubicBezTo>
                <a:cubicBezTo>
                  <a:pt x="252377" y="108094"/>
                  <a:pt x="240519" y="104237"/>
                  <a:pt x="234950" y="107950"/>
                </a:cubicBezTo>
                <a:cubicBezTo>
                  <a:pt x="227478" y="112931"/>
                  <a:pt x="223372" y="122019"/>
                  <a:pt x="215900" y="127000"/>
                </a:cubicBezTo>
                <a:cubicBezTo>
                  <a:pt x="210331" y="130713"/>
                  <a:pt x="202701" y="130099"/>
                  <a:pt x="196850" y="133350"/>
                </a:cubicBezTo>
                <a:cubicBezTo>
                  <a:pt x="183507" y="140763"/>
                  <a:pt x="173806" y="156241"/>
                  <a:pt x="158750" y="158750"/>
                </a:cubicBezTo>
                <a:cubicBezTo>
                  <a:pt x="146050" y="160867"/>
                  <a:pt x="133219" y="162307"/>
                  <a:pt x="120650" y="165100"/>
                </a:cubicBezTo>
                <a:cubicBezTo>
                  <a:pt x="114116" y="166552"/>
                  <a:pt x="107451" y="168199"/>
                  <a:pt x="101600" y="171450"/>
                </a:cubicBezTo>
                <a:cubicBezTo>
                  <a:pt x="88257" y="178863"/>
                  <a:pt x="63500" y="196850"/>
                  <a:pt x="63500" y="196850"/>
                </a:cubicBezTo>
                <a:cubicBezTo>
                  <a:pt x="65617" y="203200"/>
                  <a:pt x="64623" y="211719"/>
                  <a:pt x="69850" y="215900"/>
                </a:cubicBezTo>
                <a:cubicBezTo>
                  <a:pt x="76665" y="221352"/>
                  <a:pt x="86891" y="219742"/>
                  <a:pt x="95250" y="222250"/>
                </a:cubicBezTo>
                <a:cubicBezTo>
                  <a:pt x="108072" y="226097"/>
                  <a:pt x="120650" y="230717"/>
                  <a:pt x="133350" y="234950"/>
                </a:cubicBezTo>
                <a:lnTo>
                  <a:pt x="171450" y="247650"/>
                </a:lnTo>
                <a:cubicBezTo>
                  <a:pt x="177800" y="249767"/>
                  <a:pt x="184931" y="250287"/>
                  <a:pt x="190500" y="254000"/>
                </a:cubicBezTo>
                <a:lnTo>
                  <a:pt x="228600" y="279400"/>
                </a:lnTo>
                <a:cubicBezTo>
                  <a:pt x="232833" y="285750"/>
                  <a:pt x="241300" y="290818"/>
                  <a:pt x="241300" y="298450"/>
                </a:cubicBezTo>
                <a:cubicBezTo>
                  <a:pt x="241300" y="320612"/>
                  <a:pt x="221445" y="317242"/>
                  <a:pt x="209550" y="323850"/>
                </a:cubicBezTo>
                <a:cubicBezTo>
                  <a:pt x="196207" y="331263"/>
                  <a:pt x="184150" y="340783"/>
                  <a:pt x="171450" y="349250"/>
                </a:cubicBezTo>
                <a:lnTo>
                  <a:pt x="133350" y="374650"/>
                </a:lnTo>
                <a:lnTo>
                  <a:pt x="95250" y="400050"/>
                </a:lnTo>
                <a:lnTo>
                  <a:pt x="76200" y="412750"/>
                </a:lnTo>
                <a:cubicBezTo>
                  <a:pt x="71967" y="419100"/>
                  <a:pt x="62003" y="424316"/>
                  <a:pt x="63500" y="431800"/>
                </a:cubicBezTo>
                <a:cubicBezTo>
                  <a:pt x="64997" y="439284"/>
                  <a:pt x="75724" y="441087"/>
                  <a:pt x="82550" y="444500"/>
                </a:cubicBezTo>
                <a:cubicBezTo>
                  <a:pt x="88537" y="447493"/>
                  <a:pt x="95142" y="449089"/>
                  <a:pt x="101600" y="450850"/>
                </a:cubicBezTo>
                <a:cubicBezTo>
                  <a:pt x="118439" y="455443"/>
                  <a:pt x="135841" y="458030"/>
                  <a:pt x="152400" y="463550"/>
                </a:cubicBezTo>
                <a:cubicBezTo>
                  <a:pt x="158750" y="465667"/>
                  <a:pt x="164992" y="468139"/>
                  <a:pt x="171450" y="469900"/>
                </a:cubicBezTo>
                <a:cubicBezTo>
                  <a:pt x="188289" y="474493"/>
                  <a:pt x="222250" y="482600"/>
                  <a:pt x="222250" y="482600"/>
                </a:cubicBezTo>
                <a:cubicBezTo>
                  <a:pt x="215633" y="502451"/>
                  <a:pt x="209215" y="527273"/>
                  <a:pt x="190500" y="539750"/>
                </a:cubicBezTo>
                <a:cubicBezTo>
                  <a:pt x="160311" y="559876"/>
                  <a:pt x="178690" y="550037"/>
                  <a:pt x="133350" y="565150"/>
                </a:cubicBezTo>
                <a:cubicBezTo>
                  <a:pt x="127000" y="567267"/>
                  <a:pt x="119869" y="567787"/>
                  <a:pt x="114300" y="571500"/>
                </a:cubicBezTo>
                <a:lnTo>
                  <a:pt x="76200" y="596900"/>
                </a:lnTo>
                <a:cubicBezTo>
                  <a:pt x="46011" y="617026"/>
                  <a:pt x="64390" y="607187"/>
                  <a:pt x="19050" y="622300"/>
                </a:cubicBezTo>
                <a:lnTo>
                  <a:pt x="0" y="628650"/>
                </a:lnTo>
                <a:cubicBezTo>
                  <a:pt x="6350" y="632883"/>
                  <a:pt x="12224" y="637937"/>
                  <a:pt x="19050" y="641350"/>
                </a:cubicBezTo>
                <a:cubicBezTo>
                  <a:pt x="25037" y="644343"/>
                  <a:pt x="32249" y="644449"/>
                  <a:pt x="38100" y="647700"/>
                </a:cubicBezTo>
                <a:cubicBezTo>
                  <a:pt x="51443" y="655113"/>
                  <a:pt x="63500" y="664633"/>
                  <a:pt x="76200" y="673100"/>
                </a:cubicBezTo>
                <a:cubicBezTo>
                  <a:pt x="82550" y="677333"/>
                  <a:pt x="89145" y="681221"/>
                  <a:pt x="95250" y="685800"/>
                </a:cubicBezTo>
                <a:cubicBezTo>
                  <a:pt x="126755" y="709429"/>
                  <a:pt x="111844" y="698979"/>
                  <a:pt x="139700" y="717550"/>
                </a:cubicBezTo>
                <a:lnTo>
                  <a:pt x="146050" y="7366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03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5" t="49012" r="59957" b="31389"/>
          <a:stretch/>
        </p:blipFill>
        <p:spPr bwMode="auto">
          <a:xfrm>
            <a:off x="1534592" y="2923947"/>
            <a:ext cx="1529043" cy="1161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7" t="44321" r="56831" b="25555"/>
          <a:stretch/>
        </p:blipFill>
        <p:spPr bwMode="auto">
          <a:xfrm flipH="1">
            <a:off x="3168807" y="2872499"/>
            <a:ext cx="1494154" cy="12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73" t="50124" r="60118" b="32222"/>
          <a:stretch/>
        </p:blipFill>
        <p:spPr bwMode="auto">
          <a:xfrm>
            <a:off x="4838624" y="2492896"/>
            <a:ext cx="2325664" cy="1579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7" t="34197" r="27036" b="47865"/>
          <a:stretch/>
        </p:blipFill>
        <p:spPr bwMode="auto">
          <a:xfrm>
            <a:off x="1115616" y="4149080"/>
            <a:ext cx="6855437" cy="1845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107504" y="11663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 smtClean="0"/>
              <a:t>What is Sensor?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21338" y="498158"/>
            <a:ext cx="6094938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1600" dirty="0" smtClean="0"/>
              <a:t>센서란</a:t>
            </a:r>
            <a:r>
              <a:rPr lang="en-US" altLang="ko-KR" sz="1600" dirty="0" smtClean="0"/>
              <a:t>?</a:t>
            </a:r>
          </a:p>
          <a:p>
            <a:pPr fontAlgn="base"/>
            <a:endParaRPr lang="en-US" altLang="ko-KR" sz="1600" dirty="0"/>
          </a:p>
          <a:p>
            <a:pPr fontAlgn="base"/>
            <a:r>
              <a:rPr lang="ko-KR" altLang="en-US" sz="1600" dirty="0" smtClean="0"/>
              <a:t>다양한 외부 에너지를 전기 신호로 바꿔주는 것</a:t>
            </a:r>
            <a:endParaRPr lang="en-US" altLang="ko-KR" sz="1600" dirty="0" smtClean="0"/>
          </a:p>
          <a:p>
            <a:pPr fontAlgn="base"/>
            <a:endParaRPr lang="en-US" altLang="ko-KR" sz="1600" dirty="0"/>
          </a:p>
          <a:p>
            <a:pPr fontAlgn="base"/>
            <a:r>
              <a:rPr lang="en-US" altLang="ko-KR" sz="1600" dirty="0" smtClean="0"/>
              <a:t>EX)</a:t>
            </a:r>
          </a:p>
          <a:p>
            <a:pPr fontAlgn="base"/>
            <a:r>
              <a:rPr lang="ko-KR" altLang="en-US" sz="1600" dirty="0" smtClean="0"/>
              <a:t>압력센서 </a:t>
            </a:r>
            <a:r>
              <a:rPr lang="en-US" altLang="ko-KR" sz="1600" dirty="0" smtClean="0"/>
              <a:t>-&gt; </a:t>
            </a:r>
            <a:r>
              <a:rPr lang="ko-KR" altLang="en-US" sz="1600" dirty="0" smtClean="0"/>
              <a:t>압력을 전기신호로 바꿔줌</a:t>
            </a:r>
            <a:endParaRPr lang="en-US" altLang="ko-KR" sz="1600" dirty="0" smtClean="0"/>
          </a:p>
          <a:p>
            <a:pPr fontAlgn="base"/>
            <a:r>
              <a:rPr lang="ko-KR" altLang="en-US" sz="1600" dirty="0" smtClean="0"/>
              <a:t>초음파 센서 </a:t>
            </a:r>
            <a:r>
              <a:rPr lang="en-US" altLang="ko-KR" sz="1600" dirty="0" smtClean="0"/>
              <a:t>-&gt; </a:t>
            </a:r>
            <a:r>
              <a:rPr lang="ko-KR" altLang="en-US" sz="1600" dirty="0" smtClean="0"/>
              <a:t>초음파 펄스를 전기신호로 바꿔줌</a:t>
            </a:r>
            <a:endParaRPr lang="en-US" altLang="ko-KR" sz="1600" dirty="0" smtClean="0"/>
          </a:p>
          <a:p>
            <a:pPr fontAlgn="base"/>
            <a:r>
              <a:rPr lang="ko-KR" altLang="en-US" sz="1600" dirty="0" smtClean="0"/>
              <a:t>위치 센서 </a:t>
            </a:r>
            <a:r>
              <a:rPr lang="en-US" altLang="ko-KR" sz="1600" dirty="0" smtClean="0"/>
              <a:t>-&gt; </a:t>
            </a:r>
            <a:r>
              <a:rPr lang="ko-KR" altLang="en-US" sz="1600" dirty="0" smtClean="0"/>
              <a:t>자신의 </a:t>
            </a:r>
            <a:r>
              <a:rPr lang="en-US" altLang="ko-KR" sz="1600" dirty="0" smtClean="0"/>
              <a:t>position, </a:t>
            </a:r>
            <a:r>
              <a:rPr lang="ko-KR" altLang="en-US" sz="1600" dirty="0" smtClean="0"/>
              <a:t>위치 에너지를 전기신호로 바꿔줌</a:t>
            </a:r>
            <a:endParaRPr lang="en-US" altLang="ko-KR" sz="1600" dirty="0" smtClean="0"/>
          </a:p>
          <a:p>
            <a:pPr fontAlgn="base"/>
            <a:r>
              <a:rPr lang="ko-KR" altLang="en-US" sz="1600" dirty="0" err="1" smtClean="0"/>
              <a:t>휨센서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-&gt; </a:t>
            </a:r>
            <a:r>
              <a:rPr lang="ko-KR" altLang="en-US" sz="1600" dirty="0" smtClean="0"/>
              <a:t>휨의 정도를 전기 신호로 바꿔줌</a:t>
            </a:r>
            <a:endParaRPr lang="en-US" altLang="ko-KR" sz="1600" dirty="0" smtClean="0"/>
          </a:p>
          <a:p>
            <a:pPr fontAlgn="base"/>
            <a:endParaRPr lang="en-US" altLang="ko-KR" sz="1600" dirty="0"/>
          </a:p>
          <a:p>
            <a:pPr fontAlgn="base"/>
            <a:endParaRPr lang="en-US" altLang="ko-KR" sz="1600" dirty="0" smtClean="0"/>
          </a:p>
        </p:txBody>
      </p:sp>
      <p:sp>
        <p:nvSpPr>
          <p:cNvPr id="2" name="직사각형 1"/>
          <p:cNvSpPr/>
          <p:nvPr/>
        </p:nvSpPr>
        <p:spPr>
          <a:xfrm>
            <a:off x="251520" y="5994350"/>
            <a:ext cx="64087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6"/>
              </a:rPr>
              <a:t>http://</a:t>
            </a:r>
            <a:r>
              <a:rPr lang="en-US" altLang="ko-KR" dirty="0" smtClean="0">
                <a:hlinkClick r:id="rId6"/>
              </a:rPr>
              <a:t>devicemart.co.kr/goods/list.php?category=001006</a:t>
            </a:r>
            <a:endParaRPr lang="en-US" altLang="ko-KR" dirty="0" smtClean="0"/>
          </a:p>
          <a:p>
            <a:r>
              <a:rPr lang="ko-KR" altLang="en-US" dirty="0" smtClean="0"/>
              <a:t>다양한 센서와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 사용 용도를 아는 것 또한 중요합니다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2466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07504" y="11663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 smtClean="0"/>
              <a:t>OPAMP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21338" y="498158"/>
            <a:ext cx="5503430" cy="2985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1600" dirty="0" smtClean="0"/>
              <a:t>헌데 센서가 너무 민감해서 출력되는 전압이 너무 낮으면</a:t>
            </a:r>
            <a:r>
              <a:rPr lang="en-US" altLang="ko-KR" sz="1600" dirty="0" smtClean="0"/>
              <a:t>?</a:t>
            </a:r>
          </a:p>
          <a:p>
            <a:pPr fontAlgn="base"/>
            <a:endParaRPr lang="en-US" altLang="ko-KR" sz="1600" dirty="0"/>
          </a:p>
          <a:p>
            <a:pPr fontAlgn="base"/>
            <a:endParaRPr lang="en-US" altLang="ko-KR" sz="1600" dirty="0" smtClean="0"/>
          </a:p>
          <a:p>
            <a:pPr fontAlgn="base"/>
            <a:r>
              <a:rPr lang="en-US" altLang="ko-KR" sz="2800" dirty="0" smtClean="0"/>
              <a:t>OPAMP</a:t>
            </a:r>
            <a:r>
              <a:rPr lang="ko-KR" altLang="en-US" sz="1600" dirty="0" smtClean="0"/>
              <a:t>를 사용합니다</a:t>
            </a:r>
            <a:r>
              <a:rPr lang="en-US" altLang="ko-KR" sz="1600" dirty="0" smtClean="0"/>
              <a:t>!!</a:t>
            </a:r>
          </a:p>
          <a:p>
            <a:pPr fontAlgn="base"/>
            <a:endParaRPr lang="en-US" altLang="ko-KR" sz="1600" dirty="0"/>
          </a:p>
          <a:p>
            <a:pPr fontAlgn="base"/>
            <a:endParaRPr lang="en-US" altLang="ko-KR" sz="1600" dirty="0" smtClean="0"/>
          </a:p>
          <a:p>
            <a:pPr fontAlgn="base"/>
            <a:r>
              <a:rPr lang="en-US" altLang="ko-KR" sz="1600" dirty="0" err="1" smtClean="0"/>
              <a:t>Opamp</a:t>
            </a:r>
            <a:r>
              <a:rPr lang="ko-KR" altLang="en-US" sz="1600" dirty="0" smtClean="0"/>
              <a:t>는 </a:t>
            </a:r>
            <a:r>
              <a:rPr lang="ko-KR" altLang="en-US" sz="1600" b="1" dirty="0" smtClean="0"/>
              <a:t>전압</a:t>
            </a:r>
            <a:r>
              <a:rPr lang="ko-KR" altLang="en-US" sz="1600" dirty="0" smtClean="0"/>
              <a:t>을 증폭시켜주는 </a:t>
            </a:r>
            <a:r>
              <a:rPr lang="en-US" altLang="ko-KR" sz="1600" dirty="0" smtClean="0"/>
              <a:t>IC </a:t>
            </a:r>
            <a:r>
              <a:rPr lang="ko-KR" altLang="en-US" sz="1600" dirty="0" smtClean="0"/>
              <a:t>칩입니다</a:t>
            </a:r>
            <a:r>
              <a:rPr lang="en-US" altLang="ko-KR" sz="1600" dirty="0" smtClean="0"/>
              <a:t>.</a:t>
            </a:r>
          </a:p>
          <a:p>
            <a:pPr fontAlgn="base"/>
            <a:endParaRPr lang="en-US" altLang="ko-KR" sz="1600" b="1" dirty="0"/>
          </a:p>
          <a:p>
            <a:pPr fontAlgn="base"/>
            <a:r>
              <a:rPr lang="ko-KR" altLang="en-US" sz="1600" b="1" dirty="0" smtClean="0"/>
              <a:t>주로 미약한 전압이 출력되는 센서에서 사용됩니다</a:t>
            </a:r>
            <a:r>
              <a:rPr lang="en-US" altLang="ko-KR" sz="1600" b="1" dirty="0" smtClean="0"/>
              <a:t>.</a:t>
            </a:r>
          </a:p>
          <a:p>
            <a:pPr fontAlgn="base"/>
            <a:endParaRPr lang="en-US" altLang="ko-KR" sz="1600" dirty="0"/>
          </a:p>
          <a:p>
            <a:pPr fontAlgn="base"/>
            <a:endParaRPr lang="en-US" altLang="ko-KR" sz="1600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93" t="46790" r="55149" b="18271"/>
          <a:stretch/>
        </p:blipFill>
        <p:spPr bwMode="auto">
          <a:xfrm>
            <a:off x="2195736" y="3712300"/>
            <a:ext cx="2042050" cy="1675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49" t="31975" r="53014" b="13704"/>
          <a:stretch/>
        </p:blipFill>
        <p:spPr bwMode="auto">
          <a:xfrm>
            <a:off x="251520" y="3738116"/>
            <a:ext cx="1552494" cy="1653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42" t="29013" r="31844" b="52839"/>
          <a:stretch/>
        </p:blipFill>
        <p:spPr bwMode="auto">
          <a:xfrm>
            <a:off x="4492665" y="3616386"/>
            <a:ext cx="4568339" cy="186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모서리가 둥근 직사각형 2"/>
          <p:cNvSpPr/>
          <p:nvPr/>
        </p:nvSpPr>
        <p:spPr>
          <a:xfrm>
            <a:off x="5580112" y="4149080"/>
            <a:ext cx="1152128" cy="93610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53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07504" y="11663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ko-KR" altLang="en-US" dirty="0" smtClean="0"/>
              <a:t>온도센서 </a:t>
            </a:r>
            <a:r>
              <a:rPr lang="en-US" altLang="ko-KR" dirty="0" smtClean="0"/>
              <a:t>/ </a:t>
            </a:r>
            <a:r>
              <a:rPr lang="ko-KR" altLang="en-US" dirty="0" smtClean="0"/>
              <a:t>습도센서</a:t>
            </a:r>
            <a:endParaRPr lang="en-US" altLang="ko-KR" dirty="0" smtClean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97" t="25926" r="59849" b="52593"/>
          <a:stretch/>
        </p:blipFill>
        <p:spPr bwMode="auto">
          <a:xfrm>
            <a:off x="520924" y="980728"/>
            <a:ext cx="1853952" cy="1424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4" t="35555" r="57050" b="20926"/>
          <a:stretch/>
        </p:blipFill>
        <p:spPr bwMode="auto">
          <a:xfrm>
            <a:off x="5220072" y="170384"/>
            <a:ext cx="2772816" cy="3044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4" t="21391" r="62310" b="64573"/>
          <a:stretch/>
        </p:blipFill>
        <p:spPr bwMode="auto">
          <a:xfrm>
            <a:off x="520924" y="3603824"/>
            <a:ext cx="2448272" cy="190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5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09" t="37778" r="62063" b="44074"/>
          <a:stretch/>
        </p:blipFill>
        <p:spPr bwMode="auto">
          <a:xfrm>
            <a:off x="4679504" y="3215299"/>
            <a:ext cx="3811794" cy="37136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276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07504" y="11663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ko-KR" altLang="en-US" smtClean="0"/>
              <a:t>압력센서</a:t>
            </a:r>
            <a:endParaRPr lang="en-US" altLang="ko-KR" dirty="0" smtClean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5" t="49012" r="59957" b="31389"/>
          <a:stretch/>
        </p:blipFill>
        <p:spPr bwMode="auto">
          <a:xfrm>
            <a:off x="2907060" y="317322"/>
            <a:ext cx="2656923" cy="2018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40" t="20009" r="9967" b="20009"/>
          <a:stretch/>
        </p:blipFill>
        <p:spPr bwMode="auto">
          <a:xfrm>
            <a:off x="5563983" y="2420888"/>
            <a:ext cx="2426878" cy="3706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228184" y="908720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Input voltage = 3.3~5V</a:t>
            </a:r>
            <a:endParaRPr lang="ko-KR" altLang="en-US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84" t="38222" r="10083" b="25778"/>
          <a:stretch/>
        </p:blipFill>
        <p:spPr bwMode="auto">
          <a:xfrm>
            <a:off x="285323" y="2885598"/>
            <a:ext cx="5256584" cy="2776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306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07504" y="11663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ko-KR" altLang="en-US" dirty="0" err="1" smtClean="0"/>
              <a:t>휨센</a:t>
            </a:r>
            <a:r>
              <a:rPr lang="ko-KR" altLang="en-US" dirty="0" err="1"/>
              <a:t>서</a:t>
            </a:r>
            <a:endParaRPr lang="en-US" altLang="ko-KR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6233864" y="1600408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Input voltage = 3.3~5V</a:t>
            </a:r>
            <a:endParaRPr lang="ko-KR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7" t="45459" r="14427" b="16467"/>
          <a:stretch/>
        </p:blipFill>
        <p:spPr bwMode="auto">
          <a:xfrm>
            <a:off x="611560" y="3789040"/>
            <a:ext cx="7884876" cy="245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7" t="44321" r="56831" b="25555"/>
          <a:stretch/>
        </p:blipFill>
        <p:spPr bwMode="auto">
          <a:xfrm flipH="1">
            <a:off x="2267744" y="490156"/>
            <a:ext cx="3569466" cy="2866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4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58" t="23400" r="33997" b="42593"/>
          <a:stretch/>
        </p:blipFill>
        <p:spPr bwMode="auto">
          <a:xfrm>
            <a:off x="3851920" y="3271608"/>
            <a:ext cx="5292080" cy="3358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107504" y="11663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ko-KR" altLang="en-US" dirty="0" smtClean="0"/>
              <a:t>가속도 센서</a:t>
            </a:r>
            <a:endParaRPr lang="en-US" altLang="ko-KR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14" t="44074" r="34339" b="33333"/>
          <a:stretch/>
        </p:blipFill>
        <p:spPr bwMode="auto">
          <a:xfrm>
            <a:off x="1691680" y="692696"/>
            <a:ext cx="5600700" cy="232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7" t="25803" r="36222" b="50000"/>
          <a:stretch/>
        </p:blipFill>
        <p:spPr bwMode="auto">
          <a:xfrm>
            <a:off x="251520" y="3789040"/>
            <a:ext cx="3696656" cy="1872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8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7992" y="116632"/>
            <a:ext cx="553212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ko-KR" altLang="en-US" smtClean="0"/>
              <a:t>실습 및 과제</a:t>
            </a:r>
            <a:endParaRPr lang="en-US" altLang="ko-KR" dirty="0"/>
          </a:p>
          <a:p>
            <a:pPr fontAlgn="base"/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51520" y="3356992"/>
            <a:ext cx="82089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FSR </a:t>
            </a:r>
            <a:r>
              <a:rPr lang="ko-KR" altLang="en-US" dirty="0" smtClean="0"/>
              <a:t>센서를 사용합니다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누르는 세기가 강할 수록 </a:t>
            </a:r>
            <a:r>
              <a:rPr lang="en-US" altLang="ko-KR" dirty="0" smtClean="0"/>
              <a:t>LED </a:t>
            </a:r>
            <a:r>
              <a:rPr lang="ko-KR" altLang="en-US" dirty="0" smtClean="0"/>
              <a:t>불이 반짝이는 속도가 빠르게 해주세요</a:t>
            </a:r>
            <a:endParaRPr lang="en-US" altLang="ko-KR" dirty="0" smtClean="0"/>
          </a:p>
          <a:p>
            <a:r>
              <a:rPr lang="ko-KR" altLang="en-US" dirty="0" smtClean="0"/>
              <a:t>당연히 누르는 세기가 작아질수록 </a:t>
            </a:r>
            <a:r>
              <a:rPr lang="en-US" altLang="ko-KR" dirty="0" smtClean="0"/>
              <a:t>LED </a:t>
            </a:r>
            <a:r>
              <a:rPr lang="ko-KR" altLang="en-US" dirty="0" smtClean="0"/>
              <a:t>불이 반짝이는 속도가 작아져야 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>
                <a:solidFill>
                  <a:srgbClr val="FF0000"/>
                </a:solidFill>
              </a:rPr>
              <a:t>참고 </a:t>
            </a:r>
            <a:r>
              <a:rPr lang="en-US" altLang="ko-KR" dirty="0" smtClean="0">
                <a:solidFill>
                  <a:srgbClr val="FF0000"/>
                </a:solidFill>
              </a:rPr>
              <a:t>: </a:t>
            </a:r>
            <a:r>
              <a:rPr lang="ko-KR" altLang="en-US" dirty="0" smtClean="0">
                <a:solidFill>
                  <a:srgbClr val="FF0000"/>
                </a:solidFill>
              </a:rPr>
              <a:t>센서를 사용하는데 </a:t>
            </a:r>
            <a:r>
              <a:rPr lang="en-US" altLang="ko-KR" dirty="0" smtClean="0">
                <a:solidFill>
                  <a:srgbClr val="FF0000"/>
                </a:solidFill>
              </a:rPr>
              <a:t>ADC</a:t>
            </a:r>
            <a:r>
              <a:rPr lang="ko-KR" altLang="en-US" dirty="0" smtClean="0">
                <a:solidFill>
                  <a:srgbClr val="FF0000"/>
                </a:solidFill>
              </a:rPr>
              <a:t>에서 출력되는 값이 매우 불안정합니다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</a:p>
          <a:p>
            <a:r>
              <a:rPr lang="ko-KR" altLang="en-US" dirty="0" smtClean="0">
                <a:solidFill>
                  <a:srgbClr val="FF0000"/>
                </a:solidFill>
              </a:rPr>
              <a:t>이를 </a:t>
            </a:r>
            <a:r>
              <a:rPr lang="ko-KR" altLang="en-US" dirty="0" err="1" smtClean="0">
                <a:solidFill>
                  <a:srgbClr val="FF0000"/>
                </a:solidFill>
              </a:rPr>
              <a:t>필터할</a:t>
            </a:r>
            <a:r>
              <a:rPr lang="ko-KR" altLang="en-US" dirty="0" smtClean="0">
                <a:solidFill>
                  <a:srgbClr val="FF0000"/>
                </a:solidFill>
              </a:rPr>
              <a:t> 수 있는 방법은 여러 개 있습니다</a:t>
            </a:r>
            <a:r>
              <a:rPr lang="en-US" altLang="ko-KR" dirty="0" smtClean="0">
                <a:solidFill>
                  <a:srgbClr val="FF0000"/>
                </a:solidFill>
              </a:rPr>
              <a:t>.(Moving Average, LFP, HFP </a:t>
            </a:r>
            <a:r>
              <a:rPr lang="ko-KR" altLang="en-US" dirty="0" smtClean="0">
                <a:solidFill>
                  <a:srgbClr val="FF0000"/>
                </a:solidFill>
              </a:rPr>
              <a:t>등</a:t>
            </a:r>
            <a:r>
              <a:rPr lang="en-US" altLang="ko-KR" dirty="0" smtClean="0">
                <a:solidFill>
                  <a:srgbClr val="FF0000"/>
                </a:solidFill>
              </a:rPr>
              <a:t>)</a:t>
            </a:r>
          </a:p>
          <a:p>
            <a:r>
              <a:rPr lang="ko-KR" altLang="en-US" dirty="0" smtClean="0">
                <a:solidFill>
                  <a:srgbClr val="FF0000"/>
                </a:solidFill>
              </a:rPr>
              <a:t>센서 사용시 필터를 사용해 고른 값을 나오게 하는 것이 정상적인 방법임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</a:p>
          <a:p>
            <a:endParaRPr lang="en-US" altLang="ko-KR" dirty="0" smtClean="0">
              <a:solidFill>
                <a:srgbClr val="FF0000"/>
              </a:solidFill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5" t="49012" r="59957" b="31389"/>
          <a:stretch/>
        </p:blipFill>
        <p:spPr bwMode="auto">
          <a:xfrm>
            <a:off x="3027514" y="764704"/>
            <a:ext cx="2656923" cy="2018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571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1331640" y="1916832"/>
            <a:ext cx="3456385" cy="3652893"/>
          </a:xfrm>
          <a:prstGeom prst="roundRect">
            <a:avLst>
              <a:gd name="adj" fmla="val 591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에어컨</a:t>
            </a:r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3275858" y="2575126"/>
            <a:ext cx="1224136" cy="2800379"/>
          </a:xfrm>
          <a:prstGeom prst="roundRect">
            <a:avLst>
              <a:gd name="adj" fmla="val 10152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err="1" smtClean="0"/>
              <a:t>uP</a:t>
            </a:r>
            <a:endParaRPr lang="en-US" altLang="ko-KR" sz="1600" dirty="0" smtClean="0"/>
          </a:p>
          <a:p>
            <a:pPr algn="ctr"/>
            <a:endParaRPr lang="en-US" altLang="ko-KR" sz="1600" dirty="0" smtClean="0"/>
          </a:p>
          <a:p>
            <a:pPr algn="ctr"/>
            <a:endParaRPr lang="en-US" altLang="ko-KR" sz="1600" dirty="0"/>
          </a:p>
          <a:p>
            <a:pPr algn="ctr"/>
            <a:endParaRPr lang="en-US" altLang="ko-KR" sz="1600" dirty="0" smtClean="0"/>
          </a:p>
          <a:p>
            <a:pPr algn="ctr"/>
            <a:endParaRPr lang="en-US" altLang="ko-KR" sz="1600" dirty="0"/>
          </a:p>
          <a:p>
            <a:pPr algn="ctr"/>
            <a:endParaRPr lang="en-US" altLang="ko-KR" sz="1600" dirty="0" smtClean="0"/>
          </a:p>
          <a:p>
            <a:pPr algn="ctr"/>
            <a:endParaRPr lang="en-US" altLang="ko-KR" sz="1600" dirty="0"/>
          </a:p>
          <a:p>
            <a:pPr algn="ctr"/>
            <a:endParaRPr lang="en-US" altLang="ko-KR" sz="1600" dirty="0" smtClean="0"/>
          </a:p>
          <a:p>
            <a:pPr algn="ctr"/>
            <a:endParaRPr lang="en-US" altLang="ko-KR" sz="1600" dirty="0"/>
          </a:p>
          <a:p>
            <a:pPr algn="ctr"/>
            <a:endParaRPr lang="en-US" altLang="ko-KR" sz="1600" dirty="0" smtClean="0"/>
          </a:p>
          <a:p>
            <a:pPr algn="ctr"/>
            <a:endParaRPr lang="ko-KR" altLang="en-US" sz="1600" dirty="0"/>
          </a:p>
        </p:txBody>
      </p:sp>
      <p:sp>
        <p:nvSpPr>
          <p:cNvPr id="4" name="직사각형 3"/>
          <p:cNvSpPr/>
          <p:nvPr/>
        </p:nvSpPr>
        <p:spPr>
          <a:xfrm>
            <a:off x="107504" y="11663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ko-KR" altLang="en-US" smtClean="0"/>
              <a:t>에어컨 동작의 간단한 모습</a:t>
            </a:r>
            <a:endParaRPr lang="en-US" altLang="ko-KR" dirty="0" smtClean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3467657" y="2921459"/>
            <a:ext cx="865611" cy="60799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ADC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3467657" y="4619375"/>
            <a:ext cx="865611" cy="581247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GPIO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3467657" y="3750221"/>
            <a:ext cx="865611" cy="581247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PWM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6475968" y="3316878"/>
            <a:ext cx="1152128" cy="936104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리모컨</a:t>
            </a:r>
            <a:endParaRPr lang="en-US" altLang="ko-KR" b="1" dirty="0" smtClean="0"/>
          </a:p>
          <a:p>
            <a:pPr algn="ctr"/>
            <a:r>
              <a:rPr lang="en-US" altLang="ko-KR" b="1" dirty="0"/>
              <a:t>(USER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935010" y="3040791"/>
            <a:ext cx="134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mtClean="0"/>
              <a:t>무선통신</a:t>
            </a:r>
            <a:endParaRPr lang="ko-KR" altLang="en-US" b="1" dirty="0"/>
          </a:p>
        </p:txBody>
      </p:sp>
      <p:sp>
        <p:nvSpPr>
          <p:cNvPr id="21" name="왼쪽 화살표 20"/>
          <p:cNvSpPr/>
          <p:nvPr/>
        </p:nvSpPr>
        <p:spPr>
          <a:xfrm>
            <a:off x="4946842" y="3488776"/>
            <a:ext cx="1142182" cy="770213"/>
          </a:xfrm>
          <a:prstGeom prst="lef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1547665" y="2921459"/>
            <a:ext cx="1281345" cy="60799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Temp. Sensor</a:t>
            </a:r>
            <a:endParaRPr lang="ko-KR" altLang="en-US" sz="1600" dirty="0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1547665" y="3743335"/>
            <a:ext cx="1281345" cy="60799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Heat/Cool</a:t>
            </a:r>
            <a:endParaRPr lang="ko-KR" altLang="en-US" sz="1600" dirty="0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1547665" y="4622092"/>
            <a:ext cx="1281345" cy="60799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On/Off</a:t>
            </a:r>
            <a:endParaRPr lang="ko-KR" altLang="en-US" sz="1600" dirty="0"/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2829010" y="3225457"/>
            <a:ext cx="637343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>
            <a:off x="2829010" y="4030067"/>
            <a:ext cx="637343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>
            <a:off x="2829010" y="4971380"/>
            <a:ext cx="637343" cy="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3637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07504" y="11663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 smtClean="0"/>
              <a:t>What is the ADC?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8864" y="1984772"/>
            <a:ext cx="88551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ADC</a:t>
            </a:r>
            <a:r>
              <a:rPr lang="ko-KR" altLang="en-US" b="1" dirty="0" smtClean="0"/>
              <a:t>는 </a:t>
            </a:r>
            <a:r>
              <a:rPr lang="en-US" altLang="ko-KR" b="1" dirty="0" smtClean="0"/>
              <a:t>Analog to Digital Convertor</a:t>
            </a:r>
            <a:r>
              <a:rPr lang="ko-KR" altLang="en-US" b="1" dirty="0" smtClean="0"/>
              <a:t>의 약자로써</a:t>
            </a:r>
            <a:r>
              <a:rPr lang="en-US" altLang="ko-KR" b="1" dirty="0" smtClean="0"/>
              <a:t>, </a:t>
            </a:r>
          </a:p>
          <a:p>
            <a:endParaRPr lang="en-US" altLang="ko-KR" b="1" dirty="0"/>
          </a:p>
          <a:p>
            <a:r>
              <a:rPr lang="ko-KR" altLang="en-US" b="1" dirty="0" smtClean="0"/>
              <a:t>아날로그로 입력되는 신호를 디지털 신호로 변환시켜주는 역할을 합니다</a:t>
            </a:r>
            <a:r>
              <a:rPr lang="en-US" altLang="ko-KR" b="1" dirty="0" smtClean="0"/>
              <a:t>.</a:t>
            </a:r>
          </a:p>
          <a:p>
            <a:endParaRPr lang="en-US" altLang="ko-KR" b="1" dirty="0"/>
          </a:p>
          <a:p>
            <a:r>
              <a:rPr lang="ko-KR" altLang="en-US" b="1" dirty="0" smtClean="0"/>
              <a:t>오늘부터는 다양한 센서를 알아 보도록 합시다</a:t>
            </a:r>
            <a:r>
              <a:rPr lang="en-US" altLang="ko-KR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7202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906"/>
          <a:stretch/>
        </p:blipFill>
        <p:spPr>
          <a:xfrm>
            <a:off x="21623" y="32819"/>
            <a:ext cx="4680520" cy="205901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03648" y="2111871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ADC Modes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4" y="2636912"/>
            <a:ext cx="4594639" cy="91553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03648" y="3728280"/>
            <a:ext cx="165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ADC </a:t>
            </a:r>
            <a:r>
              <a:rPr lang="en-US" altLang="ko-KR" dirty="0" err="1" smtClean="0"/>
              <a:t>Prescaler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080" y="314568"/>
            <a:ext cx="3325121" cy="216663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17712" y="2564904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ADC Channels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975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496" y="116632"/>
            <a:ext cx="6085332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 smtClean="0"/>
              <a:t>Analog signal? Digital signal?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93" t="30391" r="20279" b="11794"/>
          <a:stretch/>
        </p:blipFill>
        <p:spPr bwMode="auto">
          <a:xfrm>
            <a:off x="251520" y="1268760"/>
            <a:ext cx="5002354" cy="453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5580112" y="183553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b="1" dirty="0"/>
              <a:t>연속되는 값을 표시하는 </a:t>
            </a:r>
            <a:r>
              <a:rPr lang="ko-KR" altLang="en-US" b="1" dirty="0" smtClean="0"/>
              <a:t>신호</a:t>
            </a:r>
            <a:endParaRPr lang="ko-KR" altLang="en-US" b="1" dirty="0"/>
          </a:p>
        </p:txBody>
      </p:sp>
      <p:sp>
        <p:nvSpPr>
          <p:cNvPr id="6" name="직사각형 5"/>
          <p:cNvSpPr/>
          <p:nvPr/>
        </p:nvSpPr>
        <p:spPr>
          <a:xfrm>
            <a:off x="5580112" y="4313896"/>
            <a:ext cx="3435012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b="1" dirty="0" smtClean="0"/>
              <a:t>0</a:t>
            </a:r>
            <a:r>
              <a:rPr lang="ko-KR" altLang="en-US" b="1" dirty="0" smtClean="0"/>
              <a:t>과 </a:t>
            </a:r>
            <a:r>
              <a:rPr lang="en-US" altLang="ko-KR" b="1" dirty="0"/>
              <a:t>1</a:t>
            </a:r>
            <a:r>
              <a:rPr lang="ko-KR" altLang="en-US" b="1" dirty="0"/>
              <a:t>을 사용한 </a:t>
            </a:r>
            <a:r>
              <a:rPr lang="en-US" altLang="ko-KR" b="1" dirty="0"/>
              <a:t>2</a:t>
            </a:r>
            <a:r>
              <a:rPr lang="ko-KR" altLang="en-US" b="1" dirty="0"/>
              <a:t>진 부호로 나타낸 불연속적인 </a:t>
            </a:r>
            <a:r>
              <a:rPr lang="ko-KR" altLang="en-US" b="1" dirty="0" smtClean="0"/>
              <a:t>정보</a:t>
            </a:r>
            <a:r>
              <a:rPr lang="ko-KR" altLang="en-US" b="1" dirty="0"/>
              <a:t/>
            </a:r>
            <a:br>
              <a:rPr lang="ko-KR" altLang="en-US" b="1" dirty="0"/>
            </a:b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4877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496" y="116632"/>
            <a:ext cx="6085332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 smtClean="0"/>
              <a:t>Sampling, Sampling Frequency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76" t="37249" r="22169" b="28042"/>
          <a:stretch/>
        </p:blipFill>
        <p:spPr bwMode="auto">
          <a:xfrm>
            <a:off x="755576" y="1052421"/>
            <a:ext cx="7460343" cy="3570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72823" y="5157192"/>
            <a:ext cx="8099577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 smtClean="0"/>
              <a:t>Sampling? </a:t>
            </a:r>
            <a:r>
              <a:rPr lang="ko-KR" altLang="en-US" dirty="0" smtClean="0"/>
              <a:t>아날로그 신호를 </a:t>
            </a:r>
            <a:r>
              <a:rPr lang="ko-KR" altLang="en-US" dirty="0" err="1" smtClean="0"/>
              <a:t>추출하는것</a:t>
            </a:r>
            <a:r>
              <a:rPr lang="en-US" altLang="ko-KR" dirty="0" smtClean="0"/>
              <a:t>(</a:t>
            </a:r>
            <a:r>
              <a:rPr lang="ko-KR" altLang="en-US" dirty="0" smtClean="0"/>
              <a:t>이진화</a:t>
            </a:r>
            <a:r>
              <a:rPr lang="en-US" altLang="ko-KR" dirty="0" smtClean="0"/>
              <a:t>)</a:t>
            </a:r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 smtClean="0"/>
              <a:t>Sampling Frequency? </a:t>
            </a:r>
            <a:r>
              <a:rPr lang="ko-KR" altLang="en-US" dirty="0" smtClean="0"/>
              <a:t>아날로그 신호를 추출하는 횟수</a:t>
            </a:r>
            <a:r>
              <a:rPr lang="en-US" altLang="ko-KR" dirty="0" smtClean="0"/>
              <a:t>. </a:t>
            </a:r>
            <a:r>
              <a:rPr lang="ko-KR" altLang="en-US" dirty="0" smtClean="0"/>
              <a:t>높을수록 정밀함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36741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496" y="116632"/>
            <a:ext cx="6085332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 smtClean="0"/>
              <a:t>A/D Converter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4" t="53573" r="25944" b="14339"/>
          <a:stretch/>
        </p:blipFill>
        <p:spPr bwMode="auto">
          <a:xfrm>
            <a:off x="290285" y="620688"/>
            <a:ext cx="8853715" cy="3294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45378" y="4653136"/>
            <a:ext cx="859111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8bit A/D Converter</a:t>
            </a:r>
            <a:r>
              <a:rPr lang="ko-KR" altLang="en-US" dirty="0" smtClean="0"/>
              <a:t>에서  출력 가능한 숫자의 범위는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  <a:p>
            <a:r>
              <a:rPr lang="en-US" altLang="ko-KR" dirty="0" smtClean="0"/>
              <a:t>10bit </a:t>
            </a:r>
            <a:r>
              <a:rPr lang="en-US" altLang="ko-KR" dirty="0"/>
              <a:t>A/D Converter</a:t>
            </a:r>
            <a:r>
              <a:rPr lang="ko-KR" altLang="en-US" dirty="0"/>
              <a:t>에서  출력 가능한 숫자의 범위는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  <a:p>
            <a:r>
              <a:rPr lang="en-US" altLang="ko-KR" dirty="0"/>
              <a:t>16bit A/D Converter</a:t>
            </a:r>
            <a:r>
              <a:rPr lang="ko-KR" altLang="en-US" dirty="0"/>
              <a:t>에서  출력 가능한 숫자의 범위는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  <a:p>
            <a:r>
              <a:rPr lang="ko-KR" altLang="en-US" dirty="0" smtClean="0"/>
              <a:t>현재 </a:t>
            </a:r>
            <a:r>
              <a:rPr lang="ko-KR" altLang="en-US" dirty="0" err="1" smtClean="0"/>
              <a:t>쓰고있는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LM3S8962</a:t>
            </a:r>
            <a:r>
              <a:rPr lang="ko-KR" altLang="en-US" dirty="0" smtClean="0"/>
              <a:t>보드는 </a:t>
            </a:r>
            <a:r>
              <a:rPr lang="en-US" altLang="ko-KR" dirty="0" smtClean="0"/>
              <a:t>10bit A/D Converter</a:t>
            </a:r>
            <a:r>
              <a:rPr lang="ko-KR" altLang="en-US" dirty="0" smtClean="0"/>
              <a:t>를 사용하고 있습니다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8009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5496" y="116632"/>
            <a:ext cx="6085332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 smtClean="0"/>
              <a:t>A/D Converter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45378" y="4653136"/>
            <a:ext cx="8591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1.65V</a:t>
            </a:r>
            <a:r>
              <a:rPr lang="ko-KR" altLang="en-US" dirty="0" smtClean="0"/>
              <a:t>가 인가되면 </a:t>
            </a:r>
            <a:r>
              <a:rPr lang="en-US" altLang="ko-KR" dirty="0" smtClean="0"/>
              <a:t>ADC</a:t>
            </a:r>
            <a:r>
              <a:rPr lang="ko-KR" altLang="en-US" dirty="0" smtClean="0"/>
              <a:t>에서는 어떻게 출력할까요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  <a:p>
            <a:r>
              <a:rPr lang="en-US" altLang="ko-KR" dirty="0" smtClean="0"/>
              <a:t>2V</a:t>
            </a:r>
            <a:r>
              <a:rPr lang="ko-KR" altLang="en-US" dirty="0" smtClean="0"/>
              <a:t>가 인가되면 </a:t>
            </a:r>
            <a:r>
              <a:rPr lang="en-US" altLang="ko-KR" dirty="0" smtClean="0"/>
              <a:t>ADC</a:t>
            </a:r>
            <a:r>
              <a:rPr lang="ko-KR" altLang="en-US" dirty="0" smtClean="0"/>
              <a:t>에서는 어떻게 출력할까요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cxnSp>
        <p:nvCxnSpPr>
          <p:cNvPr id="3" name="직선 연결선 2"/>
          <p:cNvCxnSpPr/>
          <p:nvPr/>
        </p:nvCxnSpPr>
        <p:spPr>
          <a:xfrm>
            <a:off x="2411760" y="1124744"/>
            <a:ext cx="0" cy="3024336"/>
          </a:xfrm>
          <a:prstGeom prst="line">
            <a:avLst/>
          </a:prstGeom>
          <a:ln w="762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6732240" y="1124744"/>
            <a:ext cx="0" cy="3024336"/>
          </a:xfrm>
          <a:prstGeom prst="line">
            <a:avLst/>
          </a:prstGeom>
          <a:ln w="762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195736" y="764704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0V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123728" y="4149080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3.3V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566094" y="764704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72200" y="4149080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1023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300735" y="2132856"/>
            <a:ext cx="1159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Comport Master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3568" y="2162592"/>
            <a:ext cx="1159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Input</a:t>
            </a:r>
          </a:p>
          <a:p>
            <a:pPr algn="ctr"/>
            <a:r>
              <a:rPr lang="en-US" altLang="ko-KR" dirty="0" smtClean="0"/>
              <a:t>Voltage</a:t>
            </a:r>
            <a:endParaRPr lang="ko-KR" altLang="en-US" dirty="0"/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2627784" y="1268760"/>
            <a:ext cx="381642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2749670" y="4005064"/>
            <a:ext cx="381642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56147" y="755412"/>
            <a:ext cx="1159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Mapping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0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11032</TotalTime>
  <Words>418</Words>
  <Application>Microsoft Office PowerPoint</Application>
  <PresentationFormat>화면 슬라이드 쇼(4:3)</PresentationFormat>
  <Paragraphs>122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마이크로프로세서 및 실습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Byen</dc:creator>
  <cp:lastModifiedBy>류 시호</cp:lastModifiedBy>
  <cp:revision>86</cp:revision>
  <dcterms:created xsi:type="dcterms:W3CDTF">2014-03-19T14:54:05Z</dcterms:created>
  <dcterms:modified xsi:type="dcterms:W3CDTF">2018-10-14T14:53:44Z</dcterms:modified>
</cp:coreProperties>
</file>

<file path=docProps/thumbnail.jpeg>
</file>